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6"/>
  </p:notesMasterIdLst>
  <p:sldIdLst>
    <p:sldId id="264" r:id="rId5"/>
    <p:sldId id="313" r:id="rId6"/>
    <p:sldId id="314" r:id="rId7"/>
    <p:sldId id="316" r:id="rId8"/>
    <p:sldId id="315" r:id="rId9"/>
    <p:sldId id="317" r:id="rId10"/>
    <p:sldId id="318" r:id="rId11"/>
    <p:sldId id="332" r:id="rId12"/>
    <p:sldId id="319" r:id="rId13"/>
    <p:sldId id="320" r:id="rId14"/>
    <p:sldId id="331" r:id="rId15"/>
    <p:sldId id="333" r:id="rId16"/>
    <p:sldId id="321" r:id="rId17"/>
    <p:sldId id="330" r:id="rId18"/>
    <p:sldId id="323" r:id="rId19"/>
    <p:sldId id="263" r:id="rId20"/>
    <p:sldId id="262" r:id="rId21"/>
    <p:sldId id="326" r:id="rId22"/>
    <p:sldId id="265" r:id="rId23"/>
    <p:sldId id="328" r:id="rId24"/>
    <p:sldId id="32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467BA8-6964-41F9-A599-91CA7524C730}" v="63" dt="2020-08-04T15:54:37.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19" autoAdjust="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8/19/2020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8/19/2020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8/19/2020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8/19/2020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8/19/2020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8/19/2020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8/19/2020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8/19/2020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8/19/2020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8/19/2020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8/19/2020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99" name="Rectangle 87">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00" name="Rectangle 89">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300"/>
              <a:t>Fuelmart &amp; Subway safety committee meeting</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a:t>8.19.20</a:t>
            </a:r>
          </a:p>
        </p:txBody>
      </p:sp>
      <p:sp>
        <p:nvSpPr>
          <p:cNvPr id="101" name="Rectangle 91">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2" name="Straight Connector 93">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3" name="Straight Connector 95">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851415-CF4E-4C41-9E36-04E444B51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516B89-DEA0-4832-8C56-F048168DA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646" y="413053"/>
            <a:ext cx="8212114" cy="6064596"/>
          </a:xfrm>
          <a:prstGeom prst="rect">
            <a:avLst/>
          </a:prstGeom>
          <a:solidFill>
            <a:srgbClr val="FFFFFF"/>
          </a:solidFill>
          <a:ln w="6350" cap="sq" cmpd="sng" algn="ctr">
            <a:solidFill>
              <a:srgbClr val="404040"/>
            </a:solidFill>
            <a:prstDash val="solid"/>
            <a:miter lim="800000"/>
          </a:ln>
          <a:effectLst/>
        </p:spPr>
      </p:sp>
      <p:pic>
        <p:nvPicPr>
          <p:cNvPr id="5" name="Content Placeholder 4" descr="A close up of a dry grass field&#10;&#10;Description automatically generated">
            <a:extLst>
              <a:ext uri="{FF2B5EF4-FFF2-40B4-BE49-F238E27FC236}">
                <a16:creationId xmlns:a16="http://schemas.microsoft.com/office/drawing/2014/main" id="{4F2CD95C-C45C-41D3-98A4-A1C04E3A5A70}"/>
              </a:ext>
            </a:extLst>
          </p:cNvPr>
          <p:cNvPicPr>
            <a:picLocks noChangeAspect="1"/>
          </p:cNvPicPr>
          <p:nvPr/>
        </p:nvPicPr>
        <p:blipFill rotWithShape="1">
          <a:blip r:embed="rId2"/>
          <a:srcRect l="12886" r="9780" b="-1"/>
          <a:stretch/>
        </p:blipFill>
        <p:spPr>
          <a:xfrm>
            <a:off x="582639" y="578707"/>
            <a:ext cx="7882128" cy="5733288"/>
          </a:xfrm>
          <a:prstGeom prst="rect">
            <a:avLst/>
          </a:prstGeom>
        </p:spPr>
      </p:pic>
      <p:sp>
        <p:nvSpPr>
          <p:cNvPr id="16" name="Rectangle 15">
            <a:extLst>
              <a:ext uri="{FF2B5EF4-FFF2-40B4-BE49-F238E27FC236}">
                <a16:creationId xmlns:a16="http://schemas.microsoft.com/office/drawing/2014/main" id="{3EA2D33E-BAA2-467B-80B0-8887D9A99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067C508-2065-42E3-98D2-F3A9B8339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978" y="402336"/>
            <a:ext cx="2596896" cy="605332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CBE499-4045-4BD3-AD14-C03F278D63FA}"/>
              </a:ext>
            </a:extLst>
          </p:cNvPr>
          <p:cNvSpPr>
            <a:spLocks noGrp="1"/>
          </p:cNvSpPr>
          <p:nvPr>
            <p:ph type="title"/>
          </p:nvPr>
        </p:nvSpPr>
        <p:spPr>
          <a:xfrm>
            <a:off x="9321801" y="612843"/>
            <a:ext cx="2312480" cy="1499738"/>
          </a:xfrm>
        </p:spPr>
        <p:txBody>
          <a:bodyPr anchor="b">
            <a:normAutofit/>
          </a:bodyPr>
          <a:lstStyle/>
          <a:p>
            <a:r>
              <a:rPr lang="en-US" sz="2800" dirty="0"/>
              <a:t>8.1.20 FM 767 Vehicle Incident</a:t>
            </a:r>
          </a:p>
        </p:txBody>
      </p:sp>
      <p:sp>
        <p:nvSpPr>
          <p:cNvPr id="9" name="Content Placeholder 8">
            <a:extLst>
              <a:ext uri="{FF2B5EF4-FFF2-40B4-BE49-F238E27FC236}">
                <a16:creationId xmlns:a16="http://schemas.microsoft.com/office/drawing/2014/main" id="{82916719-3734-4663-99B1-1AB24E278874}"/>
              </a:ext>
            </a:extLst>
          </p:cNvPr>
          <p:cNvSpPr>
            <a:spLocks noGrp="1"/>
          </p:cNvSpPr>
          <p:nvPr>
            <p:ph idx="1"/>
          </p:nvPr>
        </p:nvSpPr>
        <p:spPr>
          <a:xfrm>
            <a:off x="9321801" y="2149813"/>
            <a:ext cx="2312479" cy="4046706"/>
          </a:xfrm>
        </p:spPr>
        <p:txBody>
          <a:bodyPr>
            <a:normAutofit/>
          </a:bodyPr>
          <a:lstStyle/>
          <a:p>
            <a:r>
              <a:rPr lang="en-US" sz="1400" dirty="0">
                <a:solidFill>
                  <a:schemeClr val="tx1">
                    <a:lumMod val="85000"/>
                    <a:lumOff val="15000"/>
                  </a:schemeClr>
                </a:solidFill>
              </a:rPr>
              <a:t>Vehicle being pursued by police drove onto FM property striking and going through the fence stopped on the hill beside the retention pond. </a:t>
            </a:r>
          </a:p>
          <a:p>
            <a:r>
              <a:rPr lang="en-US" sz="1400" dirty="0">
                <a:solidFill>
                  <a:schemeClr val="tx1">
                    <a:lumMod val="85000"/>
                    <a:lumOff val="15000"/>
                  </a:schemeClr>
                </a:solidFill>
              </a:rPr>
              <a:t>Occupants flee the scene; 1 on foot 1 ran into pond.</a:t>
            </a:r>
          </a:p>
          <a:p>
            <a:r>
              <a:rPr lang="en-US" sz="1400" dirty="0">
                <a:solidFill>
                  <a:schemeClr val="tx1">
                    <a:lumMod val="85000"/>
                    <a:lumOff val="15000"/>
                  </a:schemeClr>
                </a:solidFill>
              </a:rPr>
              <a:t>Pond occupant hosed off and arrested</a:t>
            </a:r>
          </a:p>
          <a:p>
            <a:r>
              <a:rPr lang="en-US" sz="1400" dirty="0">
                <a:solidFill>
                  <a:schemeClr val="tx1">
                    <a:lumMod val="85000"/>
                    <a:lumOff val="15000"/>
                  </a:schemeClr>
                </a:solidFill>
              </a:rPr>
              <a:t>2</a:t>
            </a:r>
            <a:r>
              <a:rPr lang="en-US" sz="1400" baseline="30000" dirty="0">
                <a:solidFill>
                  <a:schemeClr val="tx1">
                    <a:lumMod val="85000"/>
                    <a:lumOff val="15000"/>
                  </a:schemeClr>
                </a:solidFill>
              </a:rPr>
              <a:t>nd</a:t>
            </a:r>
            <a:r>
              <a:rPr lang="en-US" sz="1400" dirty="0">
                <a:solidFill>
                  <a:schemeClr val="tx1">
                    <a:lumMod val="85000"/>
                    <a:lumOff val="15000"/>
                  </a:schemeClr>
                </a:solidFill>
              </a:rPr>
              <a:t> occupant apprehended later</a:t>
            </a:r>
          </a:p>
        </p:txBody>
      </p:sp>
    </p:spTree>
    <p:extLst>
      <p:ext uri="{BB962C8B-B14F-4D97-AF65-F5344CB8AC3E}">
        <p14:creationId xmlns:p14="http://schemas.microsoft.com/office/powerpoint/2010/main" val="3684450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8" name="Rectangle 17">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1" name="Straight Connector 20">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5" name="Rectangle 24">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995B8B4-7055-4159-942C-47E30BACF3E4}"/>
              </a:ext>
            </a:extLst>
          </p:cNvPr>
          <p:cNvPicPr>
            <a:picLocks noGrp="1" noChangeAspect="1"/>
          </p:cNvPicPr>
          <p:nvPr>
            <p:ph idx="1"/>
          </p:nvPr>
        </p:nvPicPr>
        <p:blipFill rotWithShape="1">
          <a:blip r:embed="rId2"/>
          <a:srcRect l="38" r="43107"/>
          <a:stretch/>
        </p:blipFill>
        <p:spPr>
          <a:xfrm>
            <a:off x="-1" y="10"/>
            <a:ext cx="6095997" cy="4530063"/>
          </a:xfrm>
          <a:prstGeom prst="rect">
            <a:avLst/>
          </a:prstGeom>
        </p:spPr>
      </p:pic>
      <p:pic>
        <p:nvPicPr>
          <p:cNvPr id="7" name="Picture 6" descr="A truck is parked on the side of a road&#10;&#10;Description automatically generated">
            <a:extLst>
              <a:ext uri="{FF2B5EF4-FFF2-40B4-BE49-F238E27FC236}">
                <a16:creationId xmlns:a16="http://schemas.microsoft.com/office/drawing/2014/main" id="{ACD505F8-CEF3-4508-81F7-F2D60F3CB674}"/>
              </a:ext>
            </a:extLst>
          </p:cNvPr>
          <p:cNvPicPr>
            <a:picLocks noChangeAspect="1"/>
          </p:cNvPicPr>
          <p:nvPr/>
        </p:nvPicPr>
        <p:blipFill rotWithShape="1">
          <a:blip r:embed="rId3"/>
          <a:srcRect t="7554" b="36712"/>
          <a:stretch/>
        </p:blipFill>
        <p:spPr>
          <a:xfrm>
            <a:off x="6096004" y="10"/>
            <a:ext cx="6095996" cy="4530063"/>
          </a:xfrm>
          <a:prstGeom prst="rect">
            <a:avLst/>
          </a:prstGeom>
        </p:spPr>
      </p:pic>
      <p:sp>
        <p:nvSpPr>
          <p:cNvPr id="27" name="Rectangle 26">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9" name="Rectangle 28">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A5C66A05-A78E-4E3E-9741-51B37B12683A}"/>
              </a:ext>
            </a:extLst>
          </p:cNvPr>
          <p:cNvSpPr>
            <a:spLocks noGrp="1"/>
          </p:cNvSpPr>
          <p:nvPr>
            <p:ph type="title"/>
          </p:nvPr>
        </p:nvSpPr>
        <p:spPr>
          <a:xfrm>
            <a:off x="376289" y="5346765"/>
            <a:ext cx="11439414" cy="897439"/>
          </a:xfrm>
        </p:spPr>
        <p:txBody>
          <a:bodyPr vert="horz" lIns="91440" tIns="45720" rIns="91440" bIns="45720" rtlCol="0" anchor="ctr">
            <a:normAutofit fontScale="90000"/>
          </a:bodyPr>
          <a:lstStyle/>
          <a:p>
            <a:pPr algn="ctr">
              <a:lnSpc>
                <a:spcPct val="83000"/>
              </a:lnSpc>
            </a:pPr>
            <a:r>
              <a:rPr lang="en-US" sz="4400" cap="all" spc="-100" dirty="0">
                <a:solidFill>
                  <a:schemeClr val="tx1"/>
                </a:solidFill>
              </a:rPr>
              <a:t>8.6.20 FM 783 Property Damage</a:t>
            </a:r>
            <a:br>
              <a:rPr lang="en-US" sz="4400" cap="all" spc="-100" dirty="0">
                <a:solidFill>
                  <a:schemeClr val="tx1"/>
                </a:solidFill>
              </a:rPr>
            </a:br>
            <a:r>
              <a:rPr lang="en-US" sz="4400" cap="all" spc="-100" dirty="0">
                <a:solidFill>
                  <a:schemeClr val="tx1"/>
                </a:solidFill>
              </a:rPr>
              <a:t>Great job </a:t>
            </a:r>
            <a:r>
              <a:rPr lang="en-US" sz="4400" cap="all" spc="-100" dirty="0" err="1">
                <a:solidFill>
                  <a:schemeClr val="tx1"/>
                </a:solidFill>
              </a:rPr>
              <a:t>Daelyn</a:t>
            </a:r>
            <a:r>
              <a:rPr lang="en-US" sz="4400" cap="all" spc="-100" dirty="0">
                <a:solidFill>
                  <a:schemeClr val="tx1"/>
                </a:solidFill>
              </a:rPr>
              <a:t>!!!</a:t>
            </a:r>
          </a:p>
        </p:txBody>
      </p:sp>
    </p:spTree>
    <p:extLst>
      <p:ext uri="{BB962C8B-B14F-4D97-AF65-F5344CB8AC3E}">
        <p14:creationId xmlns:p14="http://schemas.microsoft.com/office/powerpoint/2010/main" val="48508836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5" name="Picture 4" descr="A close up of text on a white background&#10;&#10;Description automatically generated">
            <a:extLst>
              <a:ext uri="{FF2B5EF4-FFF2-40B4-BE49-F238E27FC236}">
                <a16:creationId xmlns:a16="http://schemas.microsoft.com/office/drawing/2014/main" id="{E345C1F7-AECD-4642-8E13-E6FBC9CF12B5}"/>
              </a:ext>
            </a:extLst>
          </p:cNvPr>
          <p:cNvPicPr>
            <a:picLocks noChangeAspect="1"/>
          </p:cNvPicPr>
          <p:nvPr/>
        </p:nvPicPr>
        <p:blipFill rotWithShape="1">
          <a:blip r:embed="rId2"/>
          <a:srcRect t="5000" r="6" b="28459"/>
          <a:stretch/>
        </p:blipFill>
        <p:spPr>
          <a:xfrm>
            <a:off x="404690" y="133542"/>
            <a:ext cx="5522976" cy="6053328"/>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428476-E04E-436E-86AD-EE3B0EC76D40}"/>
              </a:ext>
            </a:extLst>
          </p:cNvPr>
          <p:cNvSpPr>
            <a:spLocks noGrp="1"/>
          </p:cNvSpPr>
          <p:nvPr>
            <p:ph type="title"/>
          </p:nvPr>
        </p:nvSpPr>
        <p:spPr>
          <a:xfrm>
            <a:off x="6846137" y="727627"/>
            <a:ext cx="4602152" cy="343528"/>
          </a:xfrm>
        </p:spPr>
        <p:txBody>
          <a:bodyPr>
            <a:normAutofit fontScale="90000"/>
          </a:bodyPr>
          <a:lstStyle/>
          <a:p>
            <a:r>
              <a:rPr lang="en-US" sz="3700" dirty="0"/>
              <a:t>8.13.20 FM 645 Customer Drive Off</a:t>
            </a:r>
          </a:p>
        </p:txBody>
      </p:sp>
      <p:pic>
        <p:nvPicPr>
          <p:cNvPr id="11" name="Picture 10" descr="A screenshot of a social media post of a truck&#10;&#10;Description automatically generated">
            <a:extLst>
              <a:ext uri="{FF2B5EF4-FFF2-40B4-BE49-F238E27FC236}">
                <a16:creationId xmlns:a16="http://schemas.microsoft.com/office/drawing/2014/main" id="{13AE36DC-BF4F-4A8C-B26F-D00FF468E48C}"/>
              </a:ext>
            </a:extLst>
          </p:cNvPr>
          <p:cNvPicPr>
            <a:picLocks noChangeAspect="1"/>
          </p:cNvPicPr>
          <p:nvPr/>
        </p:nvPicPr>
        <p:blipFill rotWithShape="1">
          <a:blip r:embed="rId3"/>
          <a:srcRect l="14350" t="31973" r="14600" b="4838"/>
          <a:stretch/>
        </p:blipFill>
        <p:spPr>
          <a:xfrm>
            <a:off x="5429250" y="2114725"/>
            <a:ext cx="6762750" cy="3733625"/>
          </a:xfrm>
          <a:prstGeom prst="rect">
            <a:avLst/>
          </a:prstGeom>
        </p:spPr>
      </p:pic>
    </p:spTree>
    <p:extLst>
      <p:ext uri="{BB962C8B-B14F-4D97-AF65-F5344CB8AC3E}">
        <p14:creationId xmlns:p14="http://schemas.microsoft.com/office/powerpoint/2010/main" val="4121930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E045E-D334-4294-9B0C-E6E8C3078729}"/>
              </a:ext>
            </a:extLst>
          </p:cNvPr>
          <p:cNvSpPr>
            <a:spLocks noGrp="1"/>
          </p:cNvSpPr>
          <p:nvPr>
            <p:ph type="title"/>
          </p:nvPr>
        </p:nvSpPr>
        <p:spPr>
          <a:xfrm>
            <a:off x="570960" y="-173919"/>
            <a:ext cx="2312480" cy="1499738"/>
          </a:xfrm>
        </p:spPr>
        <p:txBody>
          <a:bodyPr anchor="b">
            <a:normAutofit/>
          </a:bodyPr>
          <a:lstStyle/>
          <a:p>
            <a:r>
              <a:rPr lang="en-US" sz="2800" dirty="0"/>
              <a:t>Employee Injuries </a:t>
            </a:r>
          </a:p>
        </p:txBody>
      </p:sp>
      <p:sp>
        <p:nvSpPr>
          <p:cNvPr id="3" name="Content Placeholder 2">
            <a:extLst>
              <a:ext uri="{FF2B5EF4-FFF2-40B4-BE49-F238E27FC236}">
                <a16:creationId xmlns:a16="http://schemas.microsoft.com/office/drawing/2014/main" id="{3238BB13-829F-4E2E-ADFD-44B8BA4FE3D8}"/>
              </a:ext>
            </a:extLst>
          </p:cNvPr>
          <p:cNvSpPr>
            <a:spLocks noGrp="1"/>
          </p:cNvSpPr>
          <p:nvPr>
            <p:ph idx="1"/>
          </p:nvPr>
        </p:nvSpPr>
        <p:spPr>
          <a:xfrm>
            <a:off x="454537" y="1215128"/>
            <a:ext cx="2312479" cy="5063751"/>
          </a:xfrm>
        </p:spPr>
        <p:txBody>
          <a:bodyPr>
            <a:normAutofit/>
          </a:bodyPr>
          <a:lstStyle/>
          <a:p>
            <a:endParaRPr lang="en-US" sz="1400" dirty="0">
              <a:solidFill>
                <a:schemeClr val="tx1">
                  <a:lumMod val="85000"/>
                  <a:lumOff val="15000"/>
                </a:schemeClr>
              </a:solidFill>
            </a:endParaRPr>
          </a:p>
          <a:p>
            <a:pPr marL="0" indent="0" algn="ctr">
              <a:buNone/>
            </a:pPr>
            <a:r>
              <a:rPr lang="en-US" sz="1400" b="1" dirty="0">
                <a:solidFill>
                  <a:schemeClr val="tx1">
                    <a:lumMod val="85000"/>
                    <a:lumOff val="15000"/>
                  </a:schemeClr>
                </a:solidFill>
              </a:rPr>
              <a:t>7.24.20 FM 764</a:t>
            </a:r>
          </a:p>
          <a:p>
            <a:r>
              <a:rPr lang="en-US" sz="1400" dirty="0">
                <a:solidFill>
                  <a:schemeClr val="tx1">
                    <a:lumMod val="85000"/>
                    <a:lumOff val="15000"/>
                  </a:schemeClr>
                </a:solidFill>
              </a:rPr>
              <a:t> Employee lost consciousness, fell to floor while stocking cigarettes. Said they over-heated and hadn’t eaten as the cause of the incident. </a:t>
            </a:r>
          </a:p>
          <a:p>
            <a:r>
              <a:rPr lang="en-US" sz="1400" dirty="0">
                <a:solidFill>
                  <a:srgbClr val="FF0000"/>
                </a:solidFill>
              </a:rPr>
              <a:t>(Reporting Procedures)</a:t>
            </a:r>
          </a:p>
          <a:p>
            <a:pPr marL="0" indent="0" algn="ctr">
              <a:buNone/>
            </a:pPr>
            <a:r>
              <a:rPr lang="en-US" sz="1400" b="1" dirty="0">
                <a:solidFill>
                  <a:schemeClr val="tx1">
                    <a:lumMod val="85000"/>
                    <a:lumOff val="15000"/>
                  </a:schemeClr>
                </a:solidFill>
              </a:rPr>
              <a:t>7.24.20 Chester’s 427</a:t>
            </a:r>
          </a:p>
          <a:p>
            <a:pPr marL="0" indent="0">
              <a:buNone/>
            </a:pPr>
            <a:r>
              <a:rPr lang="en-US" sz="1400" dirty="0">
                <a:solidFill>
                  <a:schemeClr val="tx1">
                    <a:lumMod val="85000"/>
                    <a:lumOff val="15000"/>
                  </a:schemeClr>
                </a:solidFill>
              </a:rPr>
              <a:t>Employee minor burn. </a:t>
            </a:r>
          </a:p>
          <a:p>
            <a:pPr marL="0" indent="0">
              <a:buNone/>
            </a:pPr>
            <a:r>
              <a:rPr lang="en-US" sz="1400" dirty="0">
                <a:solidFill>
                  <a:schemeClr val="tx1">
                    <a:lumMod val="85000"/>
                    <a:lumOff val="15000"/>
                  </a:schemeClr>
                </a:solidFill>
              </a:rPr>
              <a:t>Incident Report submitted. </a:t>
            </a:r>
          </a:p>
          <a:p>
            <a:pPr marL="0" indent="0">
              <a:buNone/>
            </a:pPr>
            <a:r>
              <a:rPr lang="en-US" sz="1400" dirty="0">
                <a:solidFill>
                  <a:schemeClr val="tx1">
                    <a:lumMod val="85000"/>
                    <a:lumOff val="15000"/>
                  </a:schemeClr>
                </a:solidFill>
              </a:rPr>
              <a:t>Thank you, Max, for being on top of it!   </a:t>
            </a:r>
          </a:p>
          <a:p>
            <a:pPr marL="0" indent="0">
              <a:buNone/>
            </a:pPr>
            <a:r>
              <a:rPr lang="en-US" sz="1400" dirty="0">
                <a:solidFill>
                  <a:schemeClr val="tx1">
                    <a:lumMod val="85000"/>
                    <a:lumOff val="15000"/>
                  </a:schemeClr>
                </a:solidFill>
              </a:rPr>
              <a:t> </a:t>
            </a:r>
            <a:r>
              <a:rPr lang="en-US" sz="1400" dirty="0">
                <a:solidFill>
                  <a:srgbClr val="FF0000"/>
                </a:solidFill>
              </a:rPr>
              <a:t>(Reporting Procedures)</a:t>
            </a:r>
          </a:p>
        </p:txBody>
      </p:sp>
      <p:sp>
        <p:nvSpPr>
          <p:cNvPr id="77" name="Rectangle 76">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1026" name="Picture 2" descr="That Phone Call You Don't Want to Make and Keep Pushing Off - What To Do">
            <a:extLst>
              <a:ext uri="{FF2B5EF4-FFF2-40B4-BE49-F238E27FC236}">
                <a16:creationId xmlns:a16="http://schemas.microsoft.com/office/drawing/2014/main" id="{063390C6-BE22-4664-8967-E41AB629C94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49422" y="1375733"/>
            <a:ext cx="7237877" cy="429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1998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E045E-D334-4294-9B0C-E6E8C3078729}"/>
              </a:ext>
            </a:extLst>
          </p:cNvPr>
          <p:cNvSpPr>
            <a:spLocks noGrp="1"/>
          </p:cNvSpPr>
          <p:nvPr>
            <p:ph type="title"/>
          </p:nvPr>
        </p:nvSpPr>
        <p:spPr>
          <a:xfrm>
            <a:off x="557720" y="612843"/>
            <a:ext cx="2312480" cy="1499738"/>
          </a:xfrm>
        </p:spPr>
        <p:txBody>
          <a:bodyPr anchor="b">
            <a:normAutofit/>
          </a:bodyPr>
          <a:lstStyle/>
          <a:p>
            <a:r>
              <a:rPr lang="en-US" sz="2800" dirty="0"/>
              <a:t>Customer Injuries </a:t>
            </a:r>
          </a:p>
        </p:txBody>
      </p:sp>
      <p:sp>
        <p:nvSpPr>
          <p:cNvPr id="3" name="Content Placeholder 2">
            <a:extLst>
              <a:ext uri="{FF2B5EF4-FFF2-40B4-BE49-F238E27FC236}">
                <a16:creationId xmlns:a16="http://schemas.microsoft.com/office/drawing/2014/main" id="{3238BB13-829F-4E2E-ADFD-44B8BA4FE3D8}"/>
              </a:ext>
            </a:extLst>
          </p:cNvPr>
          <p:cNvSpPr>
            <a:spLocks noGrp="1"/>
          </p:cNvSpPr>
          <p:nvPr>
            <p:ph idx="1"/>
          </p:nvPr>
        </p:nvSpPr>
        <p:spPr>
          <a:xfrm>
            <a:off x="557720" y="2194560"/>
            <a:ext cx="2312479" cy="3809450"/>
          </a:xfrm>
        </p:spPr>
        <p:txBody>
          <a:bodyPr>
            <a:normAutofit/>
          </a:bodyPr>
          <a:lstStyle/>
          <a:p>
            <a:endParaRPr lang="en-US" sz="1400" dirty="0">
              <a:solidFill>
                <a:schemeClr val="tx1">
                  <a:lumMod val="85000"/>
                  <a:lumOff val="15000"/>
                </a:schemeClr>
              </a:solidFill>
            </a:endParaRPr>
          </a:p>
          <a:p>
            <a:r>
              <a:rPr lang="en-US" sz="1400" dirty="0">
                <a:solidFill>
                  <a:schemeClr val="tx1">
                    <a:lumMod val="85000"/>
                    <a:lumOff val="15000"/>
                  </a:schemeClr>
                </a:solidFill>
              </a:rPr>
              <a:t>8.2.20 Customer Fall</a:t>
            </a:r>
          </a:p>
          <a:p>
            <a:endParaRPr lang="en-US" sz="1400" dirty="0">
              <a:solidFill>
                <a:schemeClr val="tx1">
                  <a:lumMod val="85000"/>
                  <a:lumOff val="15000"/>
                </a:schemeClr>
              </a:solidFill>
            </a:endParaRPr>
          </a:p>
          <a:p>
            <a:r>
              <a:rPr lang="en-US" sz="1400" dirty="0">
                <a:solidFill>
                  <a:schemeClr val="tx1">
                    <a:lumMod val="85000"/>
                    <a:lumOff val="15000"/>
                  </a:schemeClr>
                </a:solidFill>
              </a:rPr>
              <a:t> (Reporting Procedures) </a:t>
            </a:r>
          </a:p>
          <a:p>
            <a:pPr marL="0" indent="0">
              <a:buNone/>
            </a:pPr>
            <a:endParaRPr lang="en-US" sz="1400" dirty="0">
              <a:solidFill>
                <a:schemeClr val="tx1">
                  <a:lumMod val="85000"/>
                  <a:lumOff val="15000"/>
                </a:schemeClr>
              </a:solidFill>
            </a:endParaRPr>
          </a:p>
        </p:txBody>
      </p:sp>
      <p:pic>
        <p:nvPicPr>
          <p:cNvPr id="1026" name="Picture 2" descr="That Phone Call You Don't Want to Make and Keep Pushing Off - What To Do">
            <a:extLst>
              <a:ext uri="{FF2B5EF4-FFF2-40B4-BE49-F238E27FC236}">
                <a16:creationId xmlns:a16="http://schemas.microsoft.com/office/drawing/2014/main" id="{063390C6-BE22-4664-8967-E41AB629C94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49422" y="1375733"/>
            <a:ext cx="7237877" cy="429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792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2"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C4F50FBA-0936-4E31-8DDE-A47D07F46DC1}"/>
              </a:ext>
            </a:extLst>
          </p:cNvPr>
          <p:cNvPicPr>
            <a:picLocks noGrp="1" noChangeAspect="1"/>
          </p:cNvPicPr>
          <p:nvPr>
            <p:ph idx="1"/>
          </p:nvPr>
        </p:nvPicPr>
        <p:blipFill rotWithShape="1">
          <a:blip r:embed="rId2"/>
          <a:srcRect t="2006" b="5781"/>
          <a:stretch/>
        </p:blipFill>
        <p:spPr>
          <a:xfrm>
            <a:off x="20" y="10"/>
            <a:ext cx="12191980" cy="6857990"/>
          </a:xfrm>
          <a:prstGeom prst="rect">
            <a:avLst/>
          </a:prstGeom>
        </p:spPr>
      </p:pic>
    </p:spTree>
    <p:extLst>
      <p:ext uri="{BB962C8B-B14F-4D97-AF65-F5344CB8AC3E}">
        <p14:creationId xmlns:p14="http://schemas.microsoft.com/office/powerpoint/2010/main" val="4291687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C8410AC3-D037-4C8F-AA76-3E5BF9206418}"/>
              </a:ext>
            </a:extLst>
          </p:cNvPr>
          <p:cNvSpPr>
            <a:spLocks noGrp="1"/>
          </p:cNvSpPr>
          <p:nvPr>
            <p:ph type="title"/>
          </p:nvPr>
        </p:nvSpPr>
        <p:spPr>
          <a:xfrm>
            <a:off x="866440" y="1000370"/>
            <a:ext cx="3462079" cy="4857262"/>
          </a:xfrm>
        </p:spPr>
        <p:txBody>
          <a:bodyPr>
            <a:normAutofit/>
          </a:bodyPr>
          <a:lstStyle/>
          <a:p>
            <a:pPr algn="r"/>
            <a:r>
              <a:rPr lang="en-US" sz="4400">
                <a:solidFill>
                  <a:srgbClr val="FFFFFF"/>
                </a:solidFill>
              </a:rPr>
              <a:t>Incident Handling</a:t>
            </a:r>
          </a:p>
        </p:txBody>
      </p:sp>
      <p:sp>
        <p:nvSpPr>
          <p:cNvPr id="3" name="Content Placeholder 2">
            <a:extLst>
              <a:ext uri="{FF2B5EF4-FFF2-40B4-BE49-F238E27FC236}">
                <a16:creationId xmlns:a16="http://schemas.microsoft.com/office/drawing/2014/main" id="{1BD24B65-6136-4347-9DBD-836286C4E1EE}"/>
              </a:ext>
            </a:extLst>
          </p:cNvPr>
          <p:cNvSpPr>
            <a:spLocks noGrp="1"/>
          </p:cNvSpPr>
          <p:nvPr>
            <p:ph idx="1"/>
          </p:nvPr>
        </p:nvSpPr>
        <p:spPr>
          <a:xfrm>
            <a:off x="4963691" y="1000370"/>
            <a:ext cx="6212310" cy="4857262"/>
          </a:xfrm>
        </p:spPr>
        <p:txBody>
          <a:bodyPr anchor="ctr">
            <a:normAutofit/>
          </a:bodyPr>
          <a:lstStyle/>
          <a:p>
            <a:pPr>
              <a:lnSpc>
                <a:spcPct val="100000"/>
              </a:lnSpc>
            </a:pPr>
            <a:r>
              <a:rPr lang="en-US" sz="1600" dirty="0">
                <a:solidFill>
                  <a:srgbClr val="FFFFFF"/>
                </a:solidFill>
              </a:rPr>
              <a:t>Please refer to the Incident Guide when training your employees.  It provides step by step instructions. If you need a new copy, let me know,  I will email you a copy.</a:t>
            </a:r>
          </a:p>
          <a:p>
            <a:pPr>
              <a:lnSpc>
                <a:spcPct val="100000"/>
              </a:lnSpc>
            </a:pPr>
            <a:r>
              <a:rPr lang="en-US" sz="1600" dirty="0">
                <a:solidFill>
                  <a:srgbClr val="FFFFFF"/>
                </a:solidFill>
              </a:rPr>
              <a:t>In the event of a spill, use oil dry to contain and absorb the spilled product and sweep up. If it is a considerable amount you can squeegee the product into your oil/water separator (ONLY IF YOU ARE 100% SURE IT IS A SEPARATOR and not a drain) then clean up remaining product with oil dry and broom. Do not use water to spray product into the separator, this adds the amount of fluid entering the separator which can lead to overflow and product then entering waterways.</a:t>
            </a:r>
          </a:p>
          <a:p>
            <a:pPr>
              <a:lnSpc>
                <a:spcPct val="100000"/>
              </a:lnSpc>
            </a:pPr>
            <a:r>
              <a:rPr lang="en-US" sz="1600" dirty="0">
                <a:solidFill>
                  <a:srgbClr val="FFFFFF"/>
                </a:solidFill>
              </a:rPr>
              <a:t>Until the product is cleaned up, use your cone and/or caution tape to keep customers from walking/driving through the spill. </a:t>
            </a:r>
          </a:p>
          <a:p>
            <a:pPr>
              <a:lnSpc>
                <a:spcPct val="100000"/>
              </a:lnSpc>
            </a:pPr>
            <a:r>
              <a:rPr lang="en-US" sz="1600" dirty="0">
                <a:solidFill>
                  <a:srgbClr val="FFFFFF"/>
                </a:solidFill>
              </a:rPr>
              <a:t>If your spill is larger than 6’X6’ or 5’X7’ you will need to contact Phillip to report the spill.</a:t>
            </a:r>
          </a:p>
          <a:p>
            <a:pPr>
              <a:lnSpc>
                <a:spcPct val="100000"/>
              </a:lnSpc>
            </a:pPr>
            <a:r>
              <a:rPr lang="en-US" sz="1600" dirty="0">
                <a:solidFill>
                  <a:srgbClr val="FFFFFF"/>
                </a:solidFill>
              </a:rPr>
              <a:t>Any time a spill is too large to handle or entering a drain, ditch, manhole cover call Phillip immediately.</a:t>
            </a:r>
          </a:p>
        </p:txBody>
      </p:sp>
    </p:spTree>
    <p:extLst>
      <p:ext uri="{BB962C8B-B14F-4D97-AF65-F5344CB8AC3E}">
        <p14:creationId xmlns:p14="http://schemas.microsoft.com/office/powerpoint/2010/main" val="2760424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39FB0B73-0E31-4F1F-882F-B5BE542995AD}"/>
              </a:ext>
            </a:extLst>
          </p:cNvPr>
          <p:cNvSpPr>
            <a:spLocks noGrp="1"/>
          </p:cNvSpPr>
          <p:nvPr>
            <p:ph type="title"/>
          </p:nvPr>
        </p:nvSpPr>
        <p:spPr>
          <a:xfrm>
            <a:off x="866440" y="1000370"/>
            <a:ext cx="3462079" cy="4857262"/>
          </a:xfrm>
        </p:spPr>
        <p:txBody>
          <a:bodyPr>
            <a:normAutofit/>
          </a:bodyPr>
          <a:lstStyle/>
          <a:p>
            <a:pPr algn="r"/>
            <a:r>
              <a:rPr lang="en-US" sz="4400">
                <a:solidFill>
                  <a:srgbClr val="FFFFFF"/>
                </a:solidFill>
              </a:rPr>
              <a:t>Incident reporting</a:t>
            </a:r>
          </a:p>
        </p:txBody>
      </p:sp>
      <p:sp>
        <p:nvSpPr>
          <p:cNvPr id="3" name="Content Placeholder 2">
            <a:extLst>
              <a:ext uri="{FF2B5EF4-FFF2-40B4-BE49-F238E27FC236}">
                <a16:creationId xmlns:a16="http://schemas.microsoft.com/office/drawing/2014/main" id="{6583AC60-09A3-4F50-B3BE-25C918F29A2A}"/>
              </a:ext>
            </a:extLst>
          </p:cNvPr>
          <p:cNvSpPr>
            <a:spLocks noGrp="1"/>
          </p:cNvSpPr>
          <p:nvPr>
            <p:ph idx="1"/>
          </p:nvPr>
        </p:nvSpPr>
        <p:spPr>
          <a:xfrm>
            <a:off x="4963691" y="1000370"/>
            <a:ext cx="6212310" cy="4857262"/>
          </a:xfrm>
        </p:spPr>
        <p:txBody>
          <a:bodyPr anchor="ctr">
            <a:normAutofit/>
          </a:bodyPr>
          <a:lstStyle/>
          <a:p>
            <a:pPr>
              <a:lnSpc>
                <a:spcPct val="100000"/>
              </a:lnSpc>
            </a:pPr>
            <a:r>
              <a:rPr lang="en-US" sz="1400" dirty="0">
                <a:solidFill>
                  <a:srgbClr val="FFFFFF"/>
                </a:solidFill>
              </a:rPr>
              <a:t>The original employee witness to an incident should be reporting directly to Phillip.  His information along with the incident packets should be readily available to all employees. If it is not, fix that. </a:t>
            </a:r>
            <a:r>
              <a:rPr lang="en-US" sz="1400" b="1" u="sng" dirty="0">
                <a:solidFill>
                  <a:srgbClr val="FFFFFF"/>
                </a:solidFill>
              </a:rPr>
              <a:t>Employees must be educated where to find this information. </a:t>
            </a:r>
          </a:p>
          <a:p>
            <a:pPr>
              <a:lnSpc>
                <a:spcPct val="100000"/>
              </a:lnSpc>
            </a:pPr>
            <a:r>
              <a:rPr lang="en-US" sz="1400" dirty="0">
                <a:solidFill>
                  <a:srgbClr val="FFFFFF"/>
                </a:solidFill>
              </a:rPr>
              <a:t>When filling out your incident form only include the facts. Make no assumptions. If it is a question you don’t know the answer to write “unknown”. </a:t>
            </a:r>
            <a:r>
              <a:rPr lang="en-US" sz="1400" b="1" u="sng" dirty="0">
                <a:solidFill>
                  <a:srgbClr val="FFFFFF"/>
                </a:solidFill>
              </a:rPr>
              <a:t>Customers are not to fill out incident reports! </a:t>
            </a:r>
            <a:endParaRPr lang="en-US" sz="1400" u="sng" dirty="0">
              <a:solidFill>
                <a:srgbClr val="FFFFFF"/>
              </a:solidFill>
            </a:endParaRPr>
          </a:p>
          <a:p>
            <a:pPr>
              <a:lnSpc>
                <a:spcPct val="100000"/>
              </a:lnSpc>
            </a:pPr>
            <a:r>
              <a:rPr lang="en-US" sz="1400" dirty="0">
                <a:solidFill>
                  <a:srgbClr val="FFFFFF"/>
                </a:solidFill>
              </a:rPr>
              <a:t>If/When a customer comes in to report a spill.  Please be sure to go outside and look for yourself to determine if Phillip needs notification.  It is extremely important to view the spill just to verify for yourself no waterways are impacted. The reason for this is that Phillip has very limited time to notify the EPA. </a:t>
            </a:r>
            <a:r>
              <a:rPr lang="en-US" sz="1400" b="1" u="sng" dirty="0">
                <a:solidFill>
                  <a:srgbClr val="FFFFFF"/>
                </a:solidFill>
              </a:rPr>
              <a:t>30 min!</a:t>
            </a:r>
          </a:p>
          <a:p>
            <a:pPr>
              <a:lnSpc>
                <a:spcPct val="100000"/>
              </a:lnSpc>
            </a:pPr>
            <a:r>
              <a:rPr lang="en-US" sz="1400" dirty="0">
                <a:solidFill>
                  <a:srgbClr val="FFFFFF"/>
                </a:solidFill>
              </a:rPr>
              <a:t>When taking pictures of damage please be sure to take several pictures from different angles so that we can clearly see the damage. </a:t>
            </a:r>
            <a:r>
              <a:rPr lang="en-US" sz="1400" b="1" u="sng" dirty="0">
                <a:solidFill>
                  <a:srgbClr val="FFFFFF"/>
                </a:solidFill>
              </a:rPr>
              <a:t>Take</a:t>
            </a:r>
            <a:r>
              <a:rPr lang="en-US" sz="1400" dirty="0">
                <a:solidFill>
                  <a:srgbClr val="FFFFFF"/>
                </a:solidFill>
              </a:rPr>
              <a:t> </a:t>
            </a:r>
            <a:r>
              <a:rPr lang="en-US" sz="1400" b="1" u="sng" dirty="0">
                <a:solidFill>
                  <a:srgbClr val="FFFFFF"/>
                </a:solidFill>
              </a:rPr>
              <a:t>pictures!</a:t>
            </a:r>
          </a:p>
          <a:p>
            <a:pPr>
              <a:lnSpc>
                <a:spcPct val="100000"/>
              </a:lnSpc>
            </a:pPr>
            <a:r>
              <a:rPr lang="en-US" sz="1400" dirty="0">
                <a:solidFill>
                  <a:srgbClr val="FFFFFF"/>
                </a:solidFill>
              </a:rPr>
              <a:t>We understand that incidents can be overwhelming, and it can be very busy.  Please be sure to send in your incident forms in a timely manner.  Our insurance requires us to submit claims within a certain amount of time of the incident. </a:t>
            </a:r>
          </a:p>
        </p:txBody>
      </p:sp>
    </p:spTree>
    <p:extLst>
      <p:ext uri="{BB962C8B-B14F-4D97-AF65-F5344CB8AC3E}">
        <p14:creationId xmlns:p14="http://schemas.microsoft.com/office/powerpoint/2010/main" val="1197727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3"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36DCD59C-ABAD-4898-8773-30F1DE42789A}"/>
              </a:ext>
            </a:extLst>
          </p:cNvPr>
          <p:cNvSpPr>
            <a:spLocks noGrp="1"/>
          </p:cNvSpPr>
          <p:nvPr>
            <p:ph type="title"/>
          </p:nvPr>
        </p:nvSpPr>
        <p:spPr>
          <a:xfrm>
            <a:off x="866440" y="1000370"/>
            <a:ext cx="3462079" cy="4857262"/>
          </a:xfrm>
        </p:spPr>
        <p:txBody>
          <a:bodyPr>
            <a:normAutofit/>
          </a:bodyPr>
          <a:lstStyle/>
          <a:p>
            <a:pPr algn="r"/>
            <a:r>
              <a:rPr lang="en-US" sz="4400">
                <a:solidFill>
                  <a:srgbClr val="FFFFFF"/>
                </a:solidFill>
              </a:rPr>
              <a:t>Incident Training Points</a:t>
            </a:r>
          </a:p>
        </p:txBody>
      </p:sp>
      <p:sp>
        <p:nvSpPr>
          <p:cNvPr id="3" name="Content Placeholder 2">
            <a:extLst>
              <a:ext uri="{FF2B5EF4-FFF2-40B4-BE49-F238E27FC236}">
                <a16:creationId xmlns:a16="http://schemas.microsoft.com/office/drawing/2014/main" id="{12E4B29D-386D-4522-996E-C3AB51A35F91}"/>
              </a:ext>
            </a:extLst>
          </p:cNvPr>
          <p:cNvSpPr>
            <a:spLocks noGrp="1"/>
          </p:cNvSpPr>
          <p:nvPr>
            <p:ph idx="1"/>
          </p:nvPr>
        </p:nvSpPr>
        <p:spPr>
          <a:xfrm>
            <a:off x="4963691" y="1000370"/>
            <a:ext cx="6212310" cy="4857262"/>
          </a:xfrm>
        </p:spPr>
        <p:txBody>
          <a:bodyPr anchor="ctr">
            <a:normAutofit/>
          </a:bodyPr>
          <a:lstStyle/>
          <a:p>
            <a:pPr>
              <a:buFont typeface="Wingdings" panose="05000000000000000000" pitchFamily="2" charset="2"/>
              <a:buChar char="q"/>
            </a:pPr>
            <a:r>
              <a:rPr lang="en-US" sz="2000">
                <a:solidFill>
                  <a:srgbClr val="FFFFFF"/>
                </a:solidFill>
              </a:rPr>
              <a:t>Do you know where your incident Report form is?</a:t>
            </a:r>
          </a:p>
          <a:p>
            <a:pPr>
              <a:buFont typeface="Wingdings" panose="05000000000000000000" pitchFamily="2" charset="2"/>
              <a:buChar char="q"/>
            </a:pPr>
            <a:r>
              <a:rPr lang="en-US" sz="2000">
                <a:solidFill>
                  <a:srgbClr val="FFFFFF"/>
                </a:solidFill>
              </a:rPr>
              <a:t>Do you know what customer information you need? Name/Company/Contact info/Insurance</a:t>
            </a:r>
          </a:p>
          <a:p>
            <a:pPr>
              <a:buFont typeface="Wingdings" panose="05000000000000000000" pitchFamily="2" charset="2"/>
              <a:buChar char="q"/>
            </a:pPr>
            <a:r>
              <a:rPr lang="en-US" sz="2000">
                <a:solidFill>
                  <a:srgbClr val="FFFFFF"/>
                </a:solidFill>
              </a:rPr>
              <a:t>Do you know who to report an incident to for a spill/customer incident/Employee injury?</a:t>
            </a:r>
          </a:p>
          <a:p>
            <a:pPr>
              <a:buFont typeface="Wingdings" panose="05000000000000000000" pitchFamily="2" charset="2"/>
              <a:buChar char="q"/>
            </a:pPr>
            <a:r>
              <a:rPr lang="en-US" sz="2000">
                <a:solidFill>
                  <a:srgbClr val="FFFFFF"/>
                </a:solidFill>
              </a:rPr>
              <a:t>Do you know where the phone number is to report?</a:t>
            </a:r>
          </a:p>
          <a:p>
            <a:pPr>
              <a:buFont typeface="Wingdings" panose="05000000000000000000" pitchFamily="2" charset="2"/>
              <a:buChar char="q"/>
            </a:pPr>
            <a:r>
              <a:rPr lang="en-US" sz="2000">
                <a:solidFill>
                  <a:srgbClr val="FFFFFF"/>
                </a:solidFill>
              </a:rPr>
              <a:t>Do you know what to do when a customer reports a spill?</a:t>
            </a:r>
          </a:p>
        </p:txBody>
      </p:sp>
    </p:spTree>
    <p:extLst>
      <p:ext uri="{BB962C8B-B14F-4D97-AF65-F5344CB8AC3E}">
        <p14:creationId xmlns:p14="http://schemas.microsoft.com/office/powerpoint/2010/main" val="3015091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BD4FDDBB-5CCA-4116-9C23-8B2F57120C5C}"/>
              </a:ext>
            </a:extLst>
          </p:cNvPr>
          <p:cNvSpPr>
            <a:spLocks noGrp="1"/>
          </p:cNvSpPr>
          <p:nvPr>
            <p:ph type="title"/>
          </p:nvPr>
        </p:nvSpPr>
        <p:spPr>
          <a:xfrm>
            <a:off x="866440" y="1000370"/>
            <a:ext cx="3462079" cy="4857262"/>
          </a:xfrm>
        </p:spPr>
        <p:txBody>
          <a:bodyPr>
            <a:normAutofit/>
          </a:bodyPr>
          <a:lstStyle/>
          <a:p>
            <a:pPr algn="r"/>
            <a:r>
              <a:rPr lang="en-US" sz="4400">
                <a:solidFill>
                  <a:srgbClr val="FFFFFF"/>
                </a:solidFill>
              </a:rPr>
              <a:t>A note from your Safety Department</a:t>
            </a:r>
          </a:p>
        </p:txBody>
      </p:sp>
      <p:sp>
        <p:nvSpPr>
          <p:cNvPr id="3" name="Content Placeholder 2">
            <a:extLst>
              <a:ext uri="{FF2B5EF4-FFF2-40B4-BE49-F238E27FC236}">
                <a16:creationId xmlns:a16="http://schemas.microsoft.com/office/drawing/2014/main" id="{55AE970A-C030-4770-B08C-A735B1410431}"/>
              </a:ext>
            </a:extLst>
          </p:cNvPr>
          <p:cNvSpPr>
            <a:spLocks noGrp="1"/>
          </p:cNvSpPr>
          <p:nvPr>
            <p:ph idx="1"/>
          </p:nvPr>
        </p:nvSpPr>
        <p:spPr>
          <a:xfrm>
            <a:off x="4963691" y="1000370"/>
            <a:ext cx="6212310" cy="4857262"/>
          </a:xfrm>
        </p:spPr>
        <p:txBody>
          <a:bodyPr anchor="ctr">
            <a:normAutofit/>
          </a:bodyPr>
          <a:lstStyle/>
          <a:p>
            <a:pPr>
              <a:lnSpc>
                <a:spcPct val="100000"/>
              </a:lnSpc>
              <a:buFont typeface="Wingdings" panose="05000000000000000000" pitchFamily="2" charset="2"/>
              <a:buChar char="Ø"/>
            </a:pPr>
            <a:r>
              <a:rPr lang="en-US" sz="1700" dirty="0">
                <a:solidFill>
                  <a:srgbClr val="FFFFFF"/>
                </a:solidFill>
              </a:rPr>
              <a:t>We would like the Monthly Safety Inspections to be filled out be employees. We’ve noticed overtime that the managers have taken over this task.  Employees participating in doing the inspections will help educate where things are and keep and eye open for any defects.</a:t>
            </a:r>
          </a:p>
          <a:p>
            <a:pPr>
              <a:lnSpc>
                <a:spcPct val="100000"/>
              </a:lnSpc>
              <a:buFont typeface="Wingdings" panose="05000000000000000000" pitchFamily="2" charset="2"/>
              <a:buChar char="Ø"/>
            </a:pPr>
            <a:r>
              <a:rPr lang="en-US" sz="1700" b="1" u="sng" dirty="0">
                <a:solidFill>
                  <a:srgbClr val="FFFFFF"/>
                </a:solidFill>
              </a:rPr>
              <a:t>Be sure to have a refresher with your employees on spill management/clean up.</a:t>
            </a:r>
          </a:p>
          <a:p>
            <a:pPr>
              <a:lnSpc>
                <a:spcPct val="100000"/>
              </a:lnSpc>
              <a:buFont typeface="Wingdings" panose="05000000000000000000" pitchFamily="2" charset="2"/>
              <a:buChar char="Ø"/>
            </a:pPr>
            <a:r>
              <a:rPr lang="en-US" sz="1700" dirty="0">
                <a:solidFill>
                  <a:srgbClr val="FFFFFF"/>
                </a:solidFill>
              </a:rPr>
              <a:t>Provide a dialog for dealing with customers when an incident occurs such as when a spill is reported and you are busy, notify the customer you’re working with “so sorry, I’ll be right with you, I just need to be sure it’s nothing serious”. Or when getting information from a customer “I understand. I just need to get some information from you, and we’ll get you on your way”.  How you present it to the customer makes a huge difference.</a:t>
            </a:r>
          </a:p>
          <a:p>
            <a:pPr marL="0" indent="0">
              <a:lnSpc>
                <a:spcPct val="100000"/>
              </a:lnSpc>
              <a:buNone/>
            </a:pPr>
            <a:endParaRPr lang="en-US" sz="1700" dirty="0">
              <a:solidFill>
                <a:srgbClr val="FFFFFF"/>
              </a:solidFill>
            </a:endParaRPr>
          </a:p>
        </p:txBody>
      </p:sp>
    </p:spTree>
    <p:extLst>
      <p:ext uri="{BB962C8B-B14F-4D97-AF65-F5344CB8AC3E}">
        <p14:creationId xmlns:p14="http://schemas.microsoft.com/office/powerpoint/2010/main" val="2435533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700B4EBC-C800-47EA-8E34-BC140E2FCFDA}"/>
              </a:ext>
            </a:extLst>
          </p:cNvPr>
          <p:cNvSpPr>
            <a:spLocks noGrp="1"/>
          </p:cNvSpPr>
          <p:nvPr>
            <p:ph type="title"/>
          </p:nvPr>
        </p:nvSpPr>
        <p:spPr>
          <a:xfrm>
            <a:off x="866440" y="1000370"/>
            <a:ext cx="3462079" cy="4857262"/>
          </a:xfrm>
        </p:spPr>
        <p:txBody>
          <a:bodyPr>
            <a:normAutofit/>
          </a:bodyPr>
          <a:lstStyle/>
          <a:p>
            <a:pPr algn="r"/>
            <a:r>
              <a:rPr lang="en-US" sz="4400">
                <a:solidFill>
                  <a:srgbClr val="FFFFFF"/>
                </a:solidFill>
              </a:rPr>
              <a:t>Attendance</a:t>
            </a:r>
          </a:p>
        </p:txBody>
      </p:sp>
      <p:sp>
        <p:nvSpPr>
          <p:cNvPr id="3" name="Content Placeholder 2">
            <a:extLst>
              <a:ext uri="{FF2B5EF4-FFF2-40B4-BE49-F238E27FC236}">
                <a16:creationId xmlns:a16="http://schemas.microsoft.com/office/drawing/2014/main" id="{29A641FF-E1ED-433F-B6A2-FBC0187A103F}"/>
              </a:ext>
            </a:extLst>
          </p:cNvPr>
          <p:cNvSpPr>
            <a:spLocks noGrp="1"/>
          </p:cNvSpPr>
          <p:nvPr>
            <p:ph idx="1"/>
          </p:nvPr>
        </p:nvSpPr>
        <p:spPr>
          <a:xfrm>
            <a:off x="4963691" y="1000370"/>
            <a:ext cx="6212310" cy="4857262"/>
          </a:xfrm>
        </p:spPr>
        <p:txBody>
          <a:bodyPr anchor="ctr">
            <a:normAutofit/>
          </a:bodyPr>
          <a:lstStyle/>
          <a:p>
            <a:r>
              <a:rPr lang="en-US" sz="2000" dirty="0">
                <a:solidFill>
                  <a:srgbClr val="FFFFFF"/>
                </a:solidFill>
              </a:rPr>
              <a:t>Please take a moment to add your first and last name and store number to the comment section.</a:t>
            </a:r>
          </a:p>
          <a:p>
            <a:endParaRPr lang="en-US" sz="2000" dirty="0">
              <a:solidFill>
                <a:srgbClr val="FFFFFF"/>
              </a:solidFill>
            </a:endParaRPr>
          </a:p>
          <a:p>
            <a:r>
              <a:rPr lang="en-US" sz="2000" dirty="0">
                <a:solidFill>
                  <a:srgbClr val="FFFFFF"/>
                </a:solidFill>
              </a:rPr>
              <a:t>We will begin shortly</a:t>
            </a:r>
          </a:p>
          <a:p>
            <a:endParaRPr lang="en-US" sz="2000" dirty="0">
              <a:solidFill>
                <a:srgbClr val="FFFFFF"/>
              </a:solidFill>
            </a:endParaRPr>
          </a:p>
          <a:p>
            <a:r>
              <a:rPr lang="en-US" sz="2000" dirty="0">
                <a:solidFill>
                  <a:srgbClr val="FFFFFF"/>
                </a:solidFill>
              </a:rPr>
              <a:t>Thank you! </a:t>
            </a:r>
          </a:p>
        </p:txBody>
      </p:sp>
    </p:spTree>
    <p:extLst>
      <p:ext uri="{BB962C8B-B14F-4D97-AF65-F5344CB8AC3E}">
        <p14:creationId xmlns:p14="http://schemas.microsoft.com/office/powerpoint/2010/main" val="206890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5B27-B621-41A7-9C75-DA793B5E3E49}"/>
              </a:ext>
            </a:extLst>
          </p:cNvPr>
          <p:cNvSpPr>
            <a:spLocks noGrp="1"/>
          </p:cNvSpPr>
          <p:nvPr>
            <p:ph type="title"/>
          </p:nvPr>
        </p:nvSpPr>
        <p:spPr/>
        <p:txBody>
          <a:bodyPr/>
          <a:lstStyle/>
          <a:p>
            <a:r>
              <a:rPr lang="en-US" dirty="0"/>
              <a:t>Fuelmart &amp; Subway 2020 Incident Totals:</a:t>
            </a:r>
          </a:p>
        </p:txBody>
      </p:sp>
      <p:sp>
        <p:nvSpPr>
          <p:cNvPr id="3" name="Content Placeholder 2">
            <a:extLst>
              <a:ext uri="{FF2B5EF4-FFF2-40B4-BE49-F238E27FC236}">
                <a16:creationId xmlns:a16="http://schemas.microsoft.com/office/drawing/2014/main" id="{5F1666CE-031E-4D05-94F0-8FA8190EDF8F}"/>
              </a:ext>
            </a:extLst>
          </p:cNvPr>
          <p:cNvSpPr>
            <a:spLocks noGrp="1"/>
          </p:cNvSpPr>
          <p:nvPr>
            <p:ph idx="1"/>
          </p:nvPr>
        </p:nvSpPr>
        <p:spPr>
          <a:xfrm>
            <a:off x="1066800" y="1677798"/>
            <a:ext cx="10058400" cy="4274946"/>
          </a:xfrm>
        </p:spPr>
        <p:txBody>
          <a:bodyPr>
            <a:normAutofit/>
          </a:bodyPr>
          <a:lstStyle/>
          <a:p>
            <a:r>
              <a:rPr lang="en-US" sz="2800" dirty="0">
                <a:solidFill>
                  <a:schemeClr val="accent5">
                    <a:lumMod val="75000"/>
                  </a:schemeClr>
                </a:solidFill>
              </a:rPr>
              <a:t>Company Total: 130</a:t>
            </a:r>
          </a:p>
          <a:p>
            <a:r>
              <a:rPr lang="en-US" sz="2800" dirty="0">
                <a:solidFill>
                  <a:schemeClr val="accent1"/>
                </a:solidFill>
              </a:rPr>
              <a:t>FuelMart &amp; Subway Total: 84</a:t>
            </a:r>
          </a:p>
          <a:p>
            <a:r>
              <a:rPr lang="en-US" sz="2800" dirty="0">
                <a:solidFill>
                  <a:schemeClr val="accent1">
                    <a:lumMod val="75000"/>
                  </a:schemeClr>
                </a:solidFill>
              </a:rPr>
              <a:t>Employee Injuries: 14</a:t>
            </a:r>
          </a:p>
          <a:p>
            <a:r>
              <a:rPr lang="en-US" sz="2800" dirty="0">
                <a:solidFill>
                  <a:schemeClr val="accent1">
                    <a:lumMod val="50000"/>
                  </a:schemeClr>
                </a:solidFill>
              </a:rPr>
              <a:t>Property Damage and/or Vehicle Incidents: 25</a:t>
            </a:r>
            <a:endParaRPr lang="en-US" dirty="0">
              <a:solidFill>
                <a:schemeClr val="accent1">
                  <a:lumMod val="50000"/>
                </a:schemeClr>
              </a:solidFill>
            </a:endParaRPr>
          </a:p>
          <a:p>
            <a:r>
              <a:rPr lang="en-US" sz="2800" dirty="0">
                <a:solidFill>
                  <a:schemeClr val="accent5">
                    <a:lumMod val="75000"/>
                  </a:schemeClr>
                </a:solidFill>
              </a:rPr>
              <a:t>Customer Spills: 30	 (21 at fuel pumps)</a:t>
            </a:r>
            <a:endParaRPr lang="en-US" dirty="0">
              <a:solidFill>
                <a:schemeClr val="accent5">
                  <a:lumMod val="75000"/>
                </a:schemeClr>
              </a:solidFill>
            </a:endParaRPr>
          </a:p>
          <a:p>
            <a:r>
              <a:rPr lang="en-US" sz="2800" dirty="0">
                <a:solidFill>
                  <a:schemeClr val="accent1">
                    <a:lumMod val="75000"/>
                  </a:schemeClr>
                </a:solidFill>
              </a:rPr>
              <a:t>Customer Injuries: 13</a:t>
            </a:r>
          </a:p>
          <a:p>
            <a:r>
              <a:rPr lang="en-US" sz="2800" dirty="0">
                <a:solidFill>
                  <a:srgbClr val="002060"/>
                </a:solidFill>
              </a:rPr>
              <a:t>“Other” Incidents: 2 </a:t>
            </a:r>
          </a:p>
        </p:txBody>
      </p:sp>
    </p:spTree>
    <p:extLst>
      <p:ext uri="{BB962C8B-B14F-4D97-AF65-F5344CB8AC3E}">
        <p14:creationId xmlns:p14="http://schemas.microsoft.com/office/powerpoint/2010/main" val="1019376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Content Placeholder 3079">
            <a:extLst>
              <a:ext uri="{FF2B5EF4-FFF2-40B4-BE49-F238E27FC236}">
                <a16:creationId xmlns:a16="http://schemas.microsoft.com/office/drawing/2014/main" id="{CCD98C25-0175-4D99-9A44-2E35F9BCB7EA}"/>
              </a:ext>
            </a:extLst>
          </p:cNvPr>
          <p:cNvSpPr>
            <a:spLocks noGrp="1"/>
          </p:cNvSpPr>
          <p:nvPr>
            <p:ph idx="1"/>
          </p:nvPr>
        </p:nvSpPr>
        <p:spPr>
          <a:xfrm>
            <a:off x="557720" y="925975"/>
            <a:ext cx="2312479" cy="5078035"/>
          </a:xfrm>
        </p:spPr>
        <p:txBody>
          <a:bodyPr>
            <a:normAutofit/>
          </a:bodyPr>
          <a:lstStyle/>
          <a:p>
            <a:r>
              <a:rPr lang="en-US" sz="1400" dirty="0">
                <a:solidFill>
                  <a:schemeClr val="tx1">
                    <a:lumMod val="85000"/>
                    <a:lumOff val="15000"/>
                  </a:schemeClr>
                </a:solidFill>
              </a:rPr>
              <a:t>Comments?</a:t>
            </a:r>
          </a:p>
          <a:p>
            <a:endParaRPr lang="en-US" sz="1400" dirty="0">
              <a:solidFill>
                <a:schemeClr val="tx1">
                  <a:lumMod val="85000"/>
                  <a:lumOff val="15000"/>
                </a:schemeClr>
              </a:solidFill>
            </a:endParaRPr>
          </a:p>
          <a:p>
            <a:r>
              <a:rPr lang="en-US" sz="1400" dirty="0">
                <a:solidFill>
                  <a:schemeClr val="tx1">
                    <a:lumMod val="85000"/>
                    <a:lumOff val="15000"/>
                  </a:schemeClr>
                </a:solidFill>
              </a:rPr>
              <a:t>Questions?</a:t>
            </a:r>
          </a:p>
          <a:p>
            <a:endParaRPr lang="en-US" sz="1400" dirty="0">
              <a:solidFill>
                <a:schemeClr val="tx1">
                  <a:lumMod val="85000"/>
                  <a:lumOff val="15000"/>
                </a:schemeClr>
              </a:solidFill>
            </a:endParaRPr>
          </a:p>
          <a:p>
            <a:r>
              <a:rPr lang="en-US" sz="1400" dirty="0">
                <a:solidFill>
                  <a:schemeClr val="tx1">
                    <a:lumMod val="85000"/>
                    <a:lumOff val="15000"/>
                  </a:schemeClr>
                </a:solidFill>
              </a:rPr>
              <a:t>Suggestion? </a:t>
            </a:r>
          </a:p>
          <a:p>
            <a:endParaRPr lang="en-US" sz="1400" dirty="0">
              <a:solidFill>
                <a:schemeClr val="tx1">
                  <a:lumMod val="85000"/>
                  <a:lumOff val="15000"/>
                </a:schemeClr>
              </a:solidFill>
            </a:endParaRPr>
          </a:p>
          <a:p>
            <a:pPr marL="0" indent="0">
              <a:buNone/>
            </a:pPr>
            <a:r>
              <a:rPr lang="en-US" sz="1400" dirty="0">
                <a:solidFill>
                  <a:schemeClr val="tx1">
                    <a:lumMod val="85000"/>
                    <a:lumOff val="15000"/>
                  </a:schemeClr>
                </a:solidFill>
              </a:rPr>
              <a:t>Feel free to call!!!</a:t>
            </a:r>
          </a:p>
          <a:p>
            <a:pPr marL="0" indent="0">
              <a:buNone/>
            </a:pPr>
            <a:r>
              <a:rPr lang="en-US" sz="1400" dirty="0">
                <a:solidFill>
                  <a:schemeClr val="tx1">
                    <a:lumMod val="85000"/>
                    <a:lumOff val="15000"/>
                  </a:schemeClr>
                </a:solidFill>
              </a:rPr>
              <a:t>330.804.9155</a:t>
            </a:r>
          </a:p>
          <a:p>
            <a:pPr marL="0" indent="0">
              <a:buNone/>
            </a:pPr>
            <a:endParaRPr lang="en-US" sz="1400" dirty="0">
              <a:solidFill>
                <a:schemeClr val="tx1">
                  <a:lumMod val="85000"/>
                  <a:lumOff val="15000"/>
                </a:schemeClr>
              </a:solidFill>
            </a:endParaRPr>
          </a:p>
          <a:p>
            <a:pPr marL="0" indent="0">
              <a:buNone/>
            </a:pPr>
            <a:r>
              <a:rPr lang="en-US" sz="1400" dirty="0">
                <a:solidFill>
                  <a:schemeClr val="tx1">
                    <a:lumMod val="85000"/>
                    <a:lumOff val="15000"/>
                  </a:schemeClr>
                </a:solidFill>
              </a:rPr>
              <a:t>Or email me with anything you may have to contribute!  </a:t>
            </a:r>
          </a:p>
          <a:p>
            <a:pPr marL="0" indent="0">
              <a:buNone/>
            </a:pPr>
            <a:r>
              <a:rPr lang="en-US" sz="1400" dirty="0">
                <a:solidFill>
                  <a:schemeClr val="tx1">
                    <a:lumMod val="85000"/>
                    <a:lumOff val="15000"/>
                  </a:schemeClr>
                </a:solidFill>
              </a:rPr>
              <a:t>lisa@portspetro.com</a:t>
            </a:r>
          </a:p>
        </p:txBody>
      </p:sp>
      <p:sp>
        <p:nvSpPr>
          <p:cNvPr id="81" name="Rectangle 80">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3076" name="Picture 4" descr="41 Smart Tips to Improve Communication in the Workplace">
            <a:extLst>
              <a:ext uri="{FF2B5EF4-FFF2-40B4-BE49-F238E27FC236}">
                <a16:creationId xmlns:a16="http://schemas.microsoft.com/office/drawing/2014/main" id="{E8639CC2-038C-4257-9E5E-4143D2D160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49422" y="1390853"/>
            <a:ext cx="7237877" cy="4104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22057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DE487167-8A80-4F47-8FB8-B9396143A2C5}"/>
              </a:ext>
            </a:extLst>
          </p:cNvPr>
          <p:cNvSpPr>
            <a:spLocks noGrp="1"/>
          </p:cNvSpPr>
          <p:nvPr>
            <p:ph type="title"/>
          </p:nvPr>
        </p:nvSpPr>
        <p:spPr>
          <a:xfrm>
            <a:off x="866440" y="1000370"/>
            <a:ext cx="3462079" cy="4857262"/>
          </a:xfrm>
        </p:spPr>
        <p:txBody>
          <a:bodyPr>
            <a:normAutofit/>
          </a:bodyPr>
          <a:lstStyle/>
          <a:p>
            <a:pPr algn="r"/>
            <a:r>
              <a:rPr lang="en-US" sz="4400">
                <a:solidFill>
                  <a:srgbClr val="FFFFFF"/>
                </a:solidFill>
              </a:rPr>
              <a:t>July Review</a:t>
            </a:r>
          </a:p>
        </p:txBody>
      </p:sp>
      <p:sp>
        <p:nvSpPr>
          <p:cNvPr id="3" name="Content Placeholder 2">
            <a:extLst>
              <a:ext uri="{FF2B5EF4-FFF2-40B4-BE49-F238E27FC236}">
                <a16:creationId xmlns:a16="http://schemas.microsoft.com/office/drawing/2014/main" id="{68CA3C5C-2FBB-4927-AF9B-D181EDFE8AAE}"/>
              </a:ext>
            </a:extLst>
          </p:cNvPr>
          <p:cNvSpPr>
            <a:spLocks noGrp="1"/>
          </p:cNvSpPr>
          <p:nvPr>
            <p:ph idx="1"/>
          </p:nvPr>
        </p:nvSpPr>
        <p:spPr>
          <a:xfrm>
            <a:off x="4963691" y="1000370"/>
            <a:ext cx="6212310" cy="4857262"/>
          </a:xfrm>
        </p:spPr>
        <p:txBody>
          <a:bodyPr anchor="ctr">
            <a:normAutofit/>
          </a:bodyPr>
          <a:lstStyle/>
          <a:p>
            <a:r>
              <a:rPr lang="en-US" sz="2000">
                <a:solidFill>
                  <a:srgbClr val="FFFFFF"/>
                </a:solidFill>
              </a:rPr>
              <a:t>How to ensure customers are attentive at the pump</a:t>
            </a:r>
          </a:p>
          <a:p>
            <a:endParaRPr lang="en-US" sz="2000">
              <a:solidFill>
                <a:srgbClr val="FFFFFF"/>
              </a:solidFill>
            </a:endParaRPr>
          </a:p>
          <a:p>
            <a:endParaRPr lang="en-US" sz="2000">
              <a:solidFill>
                <a:srgbClr val="FFFFFF"/>
              </a:solidFill>
            </a:endParaRPr>
          </a:p>
          <a:p>
            <a:r>
              <a:rPr lang="en-US" sz="2000">
                <a:solidFill>
                  <a:srgbClr val="FFFFFF"/>
                </a:solidFill>
              </a:rPr>
              <a:t>Helen shared her experience with shutting off the pump, saving her store from having a spill, educating the customer as to the dangers of walking away from the pump.</a:t>
            </a:r>
          </a:p>
          <a:p>
            <a:endParaRPr lang="en-US" sz="2000">
              <a:solidFill>
                <a:srgbClr val="FFFFFF"/>
              </a:solidFill>
            </a:endParaRPr>
          </a:p>
          <a:p>
            <a:endParaRPr lang="en-US" sz="2000">
              <a:solidFill>
                <a:srgbClr val="FFFFFF"/>
              </a:solidFill>
            </a:endParaRPr>
          </a:p>
          <a:p>
            <a:r>
              <a:rPr lang="en-US" sz="2000">
                <a:solidFill>
                  <a:srgbClr val="FFFFFF"/>
                </a:solidFill>
              </a:rPr>
              <a:t>Filling out your incident reports thoroughly and accurately </a:t>
            </a:r>
          </a:p>
        </p:txBody>
      </p:sp>
    </p:spTree>
    <p:extLst>
      <p:ext uri="{BB962C8B-B14F-4D97-AF65-F5344CB8AC3E}">
        <p14:creationId xmlns:p14="http://schemas.microsoft.com/office/powerpoint/2010/main" val="2082931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5" name="Rectangle 24">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52874F3C-A416-418D-8C89-CA268E4B13F5}"/>
              </a:ext>
            </a:extLst>
          </p:cNvPr>
          <p:cNvSpPr>
            <a:spLocks noGrp="1"/>
          </p:cNvSpPr>
          <p:nvPr>
            <p:ph type="title"/>
          </p:nvPr>
        </p:nvSpPr>
        <p:spPr>
          <a:xfrm>
            <a:off x="1243632" y="1559768"/>
            <a:ext cx="9678368" cy="3135379"/>
          </a:xfrm>
        </p:spPr>
        <p:txBody>
          <a:bodyPr vert="horz" lIns="91440" tIns="45720" rIns="91440" bIns="45720" rtlCol="0" anchor="ctr">
            <a:normAutofit/>
          </a:bodyPr>
          <a:lstStyle/>
          <a:p>
            <a:pPr algn="ctr">
              <a:lnSpc>
                <a:spcPct val="83000"/>
              </a:lnSpc>
            </a:pPr>
            <a:r>
              <a:rPr lang="en-US" sz="6600" cap="all" spc="-100"/>
              <a:t>Incidents 7.22.20 – 8.19.20</a:t>
            </a:r>
          </a:p>
        </p:txBody>
      </p:sp>
      <p:sp>
        <p:nvSpPr>
          <p:cNvPr id="27" name="Rectangle 26">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757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D5851415-CF4E-4C41-9E36-04E444B51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building, street, car&#10;&#10;Description automatically generated">
            <a:extLst>
              <a:ext uri="{FF2B5EF4-FFF2-40B4-BE49-F238E27FC236}">
                <a16:creationId xmlns:a16="http://schemas.microsoft.com/office/drawing/2014/main" id="{779E61DD-851E-4D16-B7A0-7994B8443FFC}"/>
              </a:ext>
            </a:extLst>
          </p:cNvPr>
          <p:cNvPicPr>
            <a:picLocks noChangeAspect="1"/>
          </p:cNvPicPr>
          <p:nvPr/>
        </p:nvPicPr>
        <p:blipFill rotWithShape="1">
          <a:blip r:embed="rId2"/>
          <a:srcRect b="57813"/>
          <a:stretch/>
        </p:blipFill>
        <p:spPr>
          <a:xfrm>
            <a:off x="20" y="-3"/>
            <a:ext cx="12191980" cy="6858000"/>
          </a:xfrm>
          <a:prstGeom prst="rect">
            <a:avLst/>
          </a:prstGeom>
        </p:spPr>
      </p:pic>
      <p:sp>
        <p:nvSpPr>
          <p:cNvPr id="10" name="Rectangle 13">
            <a:extLst>
              <a:ext uri="{FF2B5EF4-FFF2-40B4-BE49-F238E27FC236}">
                <a16:creationId xmlns:a16="http://schemas.microsoft.com/office/drawing/2014/main" id="{3EA2D33E-BAA2-467B-80B0-8887D9A99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3804945" cy="6382512"/>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5">
            <a:extLst>
              <a:ext uri="{FF2B5EF4-FFF2-40B4-BE49-F238E27FC236}">
                <a16:creationId xmlns:a16="http://schemas.microsoft.com/office/drawing/2014/main" id="{6067C508-2065-42E3-98D2-F3A9B8339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646" y="402336"/>
            <a:ext cx="3474720" cy="605332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C80A6-4937-4F7C-93ED-36D1D9002B39}"/>
              </a:ext>
            </a:extLst>
          </p:cNvPr>
          <p:cNvSpPr>
            <a:spLocks noGrp="1"/>
          </p:cNvSpPr>
          <p:nvPr>
            <p:ph type="title"/>
          </p:nvPr>
        </p:nvSpPr>
        <p:spPr>
          <a:xfrm>
            <a:off x="557718" y="2737224"/>
            <a:ext cx="3147693" cy="1189429"/>
          </a:xfrm>
        </p:spPr>
        <p:txBody>
          <a:bodyPr anchor="b">
            <a:normAutofit/>
          </a:bodyPr>
          <a:lstStyle/>
          <a:p>
            <a:r>
              <a:rPr lang="en-US" sz="2800"/>
              <a:t>7.26.20 FM 645 Customer Spill</a:t>
            </a:r>
          </a:p>
        </p:txBody>
      </p:sp>
      <p:pic>
        <p:nvPicPr>
          <p:cNvPr id="7" name="Picture 6" descr="A broken fire hydrant&#10;&#10;Description automatically generated">
            <a:extLst>
              <a:ext uri="{FF2B5EF4-FFF2-40B4-BE49-F238E27FC236}">
                <a16:creationId xmlns:a16="http://schemas.microsoft.com/office/drawing/2014/main" id="{49118613-071B-43EB-95AA-1E093ED3D8A2}"/>
              </a:ext>
            </a:extLst>
          </p:cNvPr>
          <p:cNvPicPr>
            <a:picLocks noChangeAspect="1"/>
          </p:cNvPicPr>
          <p:nvPr/>
        </p:nvPicPr>
        <p:blipFill rotWithShape="1">
          <a:blip r:embed="rId3"/>
          <a:srcRect t="1518" r="-3" b="50888"/>
          <a:stretch/>
        </p:blipFill>
        <p:spPr>
          <a:xfrm>
            <a:off x="410646" y="398435"/>
            <a:ext cx="3474720" cy="2687665"/>
          </a:xfrm>
          <a:prstGeom prst="rect">
            <a:avLst/>
          </a:prstGeom>
        </p:spPr>
      </p:pic>
      <p:sp>
        <p:nvSpPr>
          <p:cNvPr id="3" name="Content Placeholder 2">
            <a:extLst>
              <a:ext uri="{FF2B5EF4-FFF2-40B4-BE49-F238E27FC236}">
                <a16:creationId xmlns:a16="http://schemas.microsoft.com/office/drawing/2014/main" id="{06A65D41-8E5A-4F91-B64F-90656040F593}"/>
              </a:ext>
            </a:extLst>
          </p:cNvPr>
          <p:cNvSpPr>
            <a:spLocks noGrp="1"/>
          </p:cNvSpPr>
          <p:nvPr>
            <p:ph idx="1"/>
          </p:nvPr>
        </p:nvSpPr>
        <p:spPr>
          <a:xfrm>
            <a:off x="557718" y="4164397"/>
            <a:ext cx="3147693" cy="2128827"/>
          </a:xfrm>
        </p:spPr>
        <p:txBody>
          <a:bodyPr>
            <a:normAutofit/>
          </a:bodyPr>
          <a:lstStyle/>
          <a:p>
            <a:pPr marL="0" indent="0">
              <a:buNone/>
            </a:pPr>
            <a:r>
              <a:rPr lang="en-US" dirty="0">
                <a:solidFill>
                  <a:schemeClr val="tx1">
                    <a:lumMod val="85000"/>
                    <a:lumOff val="15000"/>
                  </a:schemeClr>
                </a:solidFill>
              </a:rPr>
              <a:t>Customer drive off at pump 4 causing an approx. 2.5-gal spill.</a:t>
            </a:r>
          </a:p>
          <a:p>
            <a:pPr marL="0" indent="0">
              <a:buNone/>
            </a:pPr>
            <a:endParaRPr lang="en-US" dirty="0">
              <a:solidFill>
                <a:schemeClr val="tx1">
                  <a:lumMod val="85000"/>
                  <a:lumOff val="15000"/>
                </a:schemeClr>
              </a:solidFill>
            </a:endParaRPr>
          </a:p>
          <a:p>
            <a:pPr marL="0" indent="0">
              <a:buNone/>
            </a:pPr>
            <a:r>
              <a:rPr lang="en-US" dirty="0">
                <a:solidFill>
                  <a:schemeClr val="tx1">
                    <a:lumMod val="85000"/>
                    <a:lumOff val="15000"/>
                  </a:schemeClr>
                </a:solidFill>
              </a:rPr>
              <a:t>FM employees were able to clean up w/o assistance.</a:t>
            </a:r>
          </a:p>
          <a:p>
            <a:pPr marL="0" indent="0">
              <a:buNone/>
            </a:pPr>
            <a:r>
              <a:rPr lang="en-US" dirty="0">
                <a:solidFill>
                  <a:schemeClr val="tx1">
                    <a:lumMod val="85000"/>
                    <a:lumOff val="15000"/>
                  </a:schemeClr>
                </a:solidFill>
              </a:rPr>
              <a:t>No damage reported. </a:t>
            </a:r>
          </a:p>
          <a:p>
            <a:pPr marL="0" indent="0">
              <a:buNone/>
            </a:pPr>
            <a:endParaRPr lang="en-US" dirty="0">
              <a:solidFill>
                <a:schemeClr val="tx1">
                  <a:lumMod val="85000"/>
                  <a:lumOff val="15000"/>
                </a:schemeClr>
              </a:solidFill>
            </a:endParaRPr>
          </a:p>
        </p:txBody>
      </p:sp>
    </p:spTree>
    <p:extLst>
      <p:ext uri="{BB962C8B-B14F-4D97-AF65-F5344CB8AC3E}">
        <p14:creationId xmlns:p14="http://schemas.microsoft.com/office/powerpoint/2010/main" val="209191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10">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41" name="Rectangle 12">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rgbClr val="404040"/>
            </a:solidFill>
            <a:prstDash val="solid"/>
            <a:miter lim="800000"/>
          </a:ln>
          <a:effectLst/>
        </p:spPr>
      </p:sp>
      <p:pic>
        <p:nvPicPr>
          <p:cNvPr id="4" name="4E00B529">
            <a:hlinkClick r:id="" action="ppaction://media"/>
            <a:extLst>
              <a:ext uri="{FF2B5EF4-FFF2-40B4-BE49-F238E27FC236}">
                <a16:creationId xmlns:a16="http://schemas.microsoft.com/office/drawing/2014/main" id="{D6F90E04-18FA-40C8-AEEA-018D88475C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4701" y="1407551"/>
            <a:ext cx="7237877" cy="4071305"/>
          </a:xfrm>
          <a:prstGeom prst="rect">
            <a:avLst/>
          </a:prstGeom>
        </p:spPr>
      </p:pic>
      <p:sp>
        <p:nvSpPr>
          <p:cNvPr id="42" name="Rectangle 14">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16">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6699"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DF502C-71EA-4B93-9632-CE1060F79121}"/>
              </a:ext>
            </a:extLst>
          </p:cNvPr>
          <p:cNvSpPr>
            <a:spLocks noGrp="1"/>
          </p:cNvSpPr>
          <p:nvPr>
            <p:ph type="title"/>
          </p:nvPr>
        </p:nvSpPr>
        <p:spPr>
          <a:xfrm>
            <a:off x="9321801" y="612843"/>
            <a:ext cx="2312480" cy="1499738"/>
          </a:xfrm>
        </p:spPr>
        <p:txBody>
          <a:bodyPr anchor="b">
            <a:normAutofit/>
          </a:bodyPr>
          <a:lstStyle/>
          <a:p>
            <a:r>
              <a:rPr lang="en-US" sz="2400"/>
              <a:t>7.27.20 FM 787 EPA Reportable Spill</a:t>
            </a:r>
          </a:p>
        </p:txBody>
      </p:sp>
      <p:sp>
        <p:nvSpPr>
          <p:cNvPr id="44" name="Content Placeholder 7">
            <a:extLst>
              <a:ext uri="{FF2B5EF4-FFF2-40B4-BE49-F238E27FC236}">
                <a16:creationId xmlns:a16="http://schemas.microsoft.com/office/drawing/2014/main" id="{10F0E8A9-C0FB-4022-B9D9-E8CE15308B03}"/>
              </a:ext>
            </a:extLst>
          </p:cNvPr>
          <p:cNvSpPr>
            <a:spLocks noGrp="1"/>
          </p:cNvSpPr>
          <p:nvPr>
            <p:ph idx="1"/>
          </p:nvPr>
        </p:nvSpPr>
        <p:spPr>
          <a:xfrm>
            <a:off x="9321801" y="2674620"/>
            <a:ext cx="2312479" cy="3329390"/>
          </a:xfrm>
        </p:spPr>
        <p:txBody>
          <a:bodyPr>
            <a:normAutofit/>
          </a:bodyPr>
          <a:lstStyle/>
          <a:p>
            <a:r>
              <a:rPr lang="en-US" sz="1400" dirty="0">
                <a:solidFill>
                  <a:schemeClr val="tx1">
                    <a:lumMod val="85000"/>
                    <a:lumOff val="15000"/>
                  </a:schemeClr>
                </a:solidFill>
              </a:rPr>
              <a:t>Approx. 190-gal spill.</a:t>
            </a:r>
          </a:p>
          <a:p>
            <a:endParaRPr lang="en-US" sz="1400" dirty="0">
              <a:solidFill>
                <a:schemeClr val="tx1">
                  <a:lumMod val="85000"/>
                  <a:lumOff val="15000"/>
                </a:schemeClr>
              </a:solidFill>
            </a:endParaRPr>
          </a:p>
          <a:p>
            <a:r>
              <a:rPr lang="en-US" sz="1400" dirty="0">
                <a:solidFill>
                  <a:schemeClr val="tx1">
                    <a:lumMod val="85000"/>
                    <a:lumOff val="15000"/>
                  </a:schemeClr>
                </a:solidFill>
              </a:rPr>
              <a:t>Offloading w/o observing the process.</a:t>
            </a:r>
          </a:p>
          <a:p>
            <a:endParaRPr lang="en-US" sz="1400" dirty="0">
              <a:solidFill>
                <a:schemeClr val="tx1">
                  <a:lumMod val="85000"/>
                  <a:lumOff val="15000"/>
                </a:schemeClr>
              </a:solidFill>
            </a:endParaRPr>
          </a:p>
          <a:p>
            <a:r>
              <a:rPr lang="en-US" sz="1400" dirty="0" err="1">
                <a:solidFill>
                  <a:schemeClr val="tx1">
                    <a:lumMod val="85000"/>
                    <a:lumOff val="15000"/>
                  </a:schemeClr>
                </a:solidFill>
              </a:rPr>
              <a:t>EnviroServe</a:t>
            </a:r>
            <a:r>
              <a:rPr lang="en-US" sz="1400" dirty="0">
                <a:solidFill>
                  <a:schemeClr val="tx1">
                    <a:lumMod val="85000"/>
                    <a:lumOff val="15000"/>
                  </a:schemeClr>
                </a:solidFill>
              </a:rPr>
              <a:t> on site for remediation. </a:t>
            </a:r>
          </a:p>
        </p:txBody>
      </p:sp>
    </p:spTree>
    <p:extLst>
      <p:ext uri="{BB962C8B-B14F-4D97-AF65-F5344CB8AC3E}">
        <p14:creationId xmlns:p14="http://schemas.microsoft.com/office/powerpoint/2010/main" val="49509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7D8C41-54C1-4241-A2AE-F5AE3234B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8" name="Rectangle 17">
            <a:extLst>
              <a:ext uri="{FF2B5EF4-FFF2-40B4-BE49-F238E27FC236}">
                <a16:creationId xmlns:a16="http://schemas.microsoft.com/office/drawing/2014/main" id="{55A89882-FBBA-49A4-AD75-D9A07149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20" name="Rectangle 19">
            <a:extLst>
              <a:ext uri="{FF2B5EF4-FFF2-40B4-BE49-F238E27FC236}">
                <a16:creationId xmlns:a16="http://schemas.microsoft.com/office/drawing/2014/main" id="{47762EC7-CEDE-41D1-8C8D-0BCCDC287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tanding around a plane&#10;&#10;Description automatically generated">
            <a:extLst>
              <a:ext uri="{FF2B5EF4-FFF2-40B4-BE49-F238E27FC236}">
                <a16:creationId xmlns:a16="http://schemas.microsoft.com/office/drawing/2014/main" id="{1B0DA952-88D8-4C0D-B166-C884ACFA8CB4}"/>
              </a:ext>
            </a:extLst>
          </p:cNvPr>
          <p:cNvPicPr>
            <a:picLocks noGrp="1" noChangeAspect="1"/>
          </p:cNvPicPr>
          <p:nvPr>
            <p:ph idx="1"/>
          </p:nvPr>
        </p:nvPicPr>
        <p:blipFill>
          <a:blip r:embed="rId2"/>
          <a:stretch>
            <a:fillRect/>
          </a:stretch>
        </p:blipFill>
        <p:spPr>
          <a:xfrm>
            <a:off x="271607" y="676011"/>
            <a:ext cx="3901114" cy="4643862"/>
          </a:xfrm>
          <a:prstGeom prst="rect">
            <a:avLst/>
          </a:prstGeom>
        </p:spPr>
      </p:pic>
      <p:pic>
        <p:nvPicPr>
          <p:cNvPr id="9" name="Picture 8" descr="A picture containing outdoor, grass, sitting, street&#10;&#10;Description automatically generated">
            <a:extLst>
              <a:ext uri="{FF2B5EF4-FFF2-40B4-BE49-F238E27FC236}">
                <a16:creationId xmlns:a16="http://schemas.microsoft.com/office/drawing/2014/main" id="{FE10E9F0-A993-4BA7-9FE2-6B7A6D21919C}"/>
              </a:ext>
            </a:extLst>
          </p:cNvPr>
          <p:cNvPicPr>
            <a:picLocks noChangeAspect="1"/>
          </p:cNvPicPr>
          <p:nvPr/>
        </p:nvPicPr>
        <p:blipFill>
          <a:blip r:embed="rId3"/>
          <a:stretch>
            <a:fillRect/>
          </a:stretch>
        </p:blipFill>
        <p:spPr>
          <a:xfrm>
            <a:off x="3897629" y="535849"/>
            <a:ext cx="3954721" cy="5272962"/>
          </a:xfrm>
          <a:prstGeom prst="rect">
            <a:avLst/>
          </a:prstGeom>
        </p:spPr>
      </p:pic>
      <p:pic>
        <p:nvPicPr>
          <p:cNvPr id="7" name="Picture 6" descr="A sign on the side of the road&#10;&#10;Description automatically generated">
            <a:extLst>
              <a:ext uri="{FF2B5EF4-FFF2-40B4-BE49-F238E27FC236}">
                <a16:creationId xmlns:a16="http://schemas.microsoft.com/office/drawing/2014/main" id="{70CDD44A-B7AD-4D5D-8EFB-9B0BED88E8A4}"/>
              </a:ext>
            </a:extLst>
          </p:cNvPr>
          <p:cNvPicPr>
            <a:picLocks noChangeAspect="1"/>
          </p:cNvPicPr>
          <p:nvPr/>
        </p:nvPicPr>
        <p:blipFill>
          <a:blip r:embed="rId4"/>
          <a:stretch>
            <a:fillRect/>
          </a:stretch>
        </p:blipFill>
        <p:spPr>
          <a:xfrm>
            <a:off x="7852350" y="1908670"/>
            <a:ext cx="4017917" cy="3434086"/>
          </a:xfrm>
          <a:prstGeom prst="rect">
            <a:avLst/>
          </a:prstGeom>
        </p:spPr>
      </p:pic>
      <p:sp>
        <p:nvSpPr>
          <p:cNvPr id="22" name="Rectangle 21">
            <a:extLst>
              <a:ext uri="{FF2B5EF4-FFF2-40B4-BE49-F238E27FC236}">
                <a16:creationId xmlns:a16="http://schemas.microsoft.com/office/drawing/2014/main" id="{32B3B3EC-7313-4CE0-8C5B-C1A3232A6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5892800"/>
            <a:ext cx="11548535" cy="6434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37202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erfect Play-Getting it Right the 1st Time - Les Talk Sports">
            <a:extLst>
              <a:ext uri="{FF2B5EF4-FFF2-40B4-BE49-F238E27FC236}">
                <a16:creationId xmlns:a16="http://schemas.microsoft.com/office/drawing/2014/main" id="{EAA64B42-B41D-456E-AD73-D341FE16F44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3637" y="1768534"/>
            <a:ext cx="3322121" cy="3322121"/>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4630" y="237744"/>
            <a:ext cx="7652977"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9222"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A4497-79C1-40E8-B3A4-D4A223948612}"/>
              </a:ext>
            </a:extLst>
          </p:cNvPr>
          <p:cNvSpPr>
            <a:spLocks noGrp="1"/>
          </p:cNvSpPr>
          <p:nvPr>
            <p:ph type="title"/>
          </p:nvPr>
        </p:nvSpPr>
        <p:spPr>
          <a:xfrm>
            <a:off x="5041392" y="642593"/>
            <a:ext cx="6281928" cy="1744183"/>
          </a:xfrm>
        </p:spPr>
        <p:txBody>
          <a:bodyPr>
            <a:normAutofit/>
          </a:bodyPr>
          <a:lstStyle/>
          <a:p>
            <a:r>
              <a:rPr lang="en-US" dirty="0"/>
              <a:t>Procedures: What went right here? </a:t>
            </a:r>
          </a:p>
        </p:txBody>
      </p:sp>
      <p:sp>
        <p:nvSpPr>
          <p:cNvPr id="3" name="Content Placeholder 2">
            <a:extLst>
              <a:ext uri="{FF2B5EF4-FFF2-40B4-BE49-F238E27FC236}">
                <a16:creationId xmlns:a16="http://schemas.microsoft.com/office/drawing/2014/main" id="{31E9479F-B1ED-4FB9-8DBC-EA2C83A0B79F}"/>
              </a:ext>
            </a:extLst>
          </p:cNvPr>
          <p:cNvSpPr>
            <a:spLocks noGrp="1"/>
          </p:cNvSpPr>
          <p:nvPr>
            <p:ph idx="1"/>
          </p:nvPr>
        </p:nvSpPr>
        <p:spPr>
          <a:xfrm>
            <a:off x="5041392" y="2386584"/>
            <a:ext cx="6281928" cy="3648456"/>
          </a:xfrm>
        </p:spPr>
        <p:txBody>
          <a:bodyPr>
            <a:normAutofit/>
          </a:bodyPr>
          <a:lstStyle/>
          <a:p>
            <a:r>
              <a:rPr lang="en-US" dirty="0"/>
              <a:t>Josh saw the spill &gt; IMMEDIATELY reported the spill to the complex manager, Matt.</a:t>
            </a:r>
          </a:p>
          <a:p>
            <a:r>
              <a:rPr lang="en-US" dirty="0"/>
              <a:t>The two began to contain the spill</a:t>
            </a:r>
          </a:p>
          <a:p>
            <a:r>
              <a:rPr lang="en-US" dirty="0"/>
              <a:t>Islands were shut down to prevent the spill</a:t>
            </a:r>
          </a:p>
          <a:p>
            <a:r>
              <a:rPr lang="en-US" dirty="0"/>
              <a:t>Phillip was notified and was provided all information he needed to provide the EPA within the time frame allotted. </a:t>
            </a:r>
          </a:p>
          <a:p>
            <a:r>
              <a:rPr lang="en-US" dirty="0"/>
              <a:t>Incident Report form filled out</a:t>
            </a:r>
          </a:p>
          <a:p>
            <a:r>
              <a:rPr lang="en-US" dirty="0"/>
              <a:t>Photos submitted</a:t>
            </a:r>
          </a:p>
          <a:p>
            <a:endParaRPr lang="en-US" dirty="0"/>
          </a:p>
        </p:txBody>
      </p:sp>
    </p:spTree>
    <p:extLst>
      <p:ext uri="{BB962C8B-B14F-4D97-AF65-F5344CB8AC3E}">
        <p14:creationId xmlns:p14="http://schemas.microsoft.com/office/powerpoint/2010/main" val="119962012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rgbClr val="404040"/>
            </a:solidFill>
            <a:prstDash val="solid"/>
            <a:miter lim="800000"/>
          </a:ln>
          <a:effectLst/>
        </p:spPr>
      </p:sp>
      <p:pic>
        <p:nvPicPr>
          <p:cNvPr id="4" name="B7193FCB">
            <a:hlinkClick r:id="" action="ppaction://media"/>
            <a:extLst>
              <a:ext uri="{FF2B5EF4-FFF2-40B4-BE49-F238E27FC236}">
                <a16:creationId xmlns:a16="http://schemas.microsoft.com/office/drawing/2014/main" id="{CE01C626-D6A5-40BD-B4A1-559ADC4740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4701" y="1407551"/>
            <a:ext cx="7237877" cy="4071305"/>
          </a:xfrm>
          <a:prstGeom prst="rect">
            <a:avLst/>
          </a:prstGeom>
        </p:spPr>
      </p:pic>
      <p:sp>
        <p:nvSpPr>
          <p:cNvPr id="15" name="Rectangle 14">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6699"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7E6532-5259-4401-9445-9D8467F28AE7}"/>
              </a:ext>
            </a:extLst>
          </p:cNvPr>
          <p:cNvSpPr>
            <a:spLocks noGrp="1"/>
          </p:cNvSpPr>
          <p:nvPr>
            <p:ph type="title"/>
          </p:nvPr>
        </p:nvSpPr>
        <p:spPr>
          <a:xfrm>
            <a:off x="9321801" y="612843"/>
            <a:ext cx="2312480" cy="1499738"/>
          </a:xfrm>
        </p:spPr>
        <p:txBody>
          <a:bodyPr anchor="b">
            <a:normAutofit/>
          </a:bodyPr>
          <a:lstStyle/>
          <a:p>
            <a:r>
              <a:rPr lang="en-US" sz="2800"/>
              <a:t>Fire7.28.20 FM 787 Vehicle Fire</a:t>
            </a:r>
          </a:p>
        </p:txBody>
      </p:sp>
      <p:sp>
        <p:nvSpPr>
          <p:cNvPr id="8" name="Content Placeholder 7">
            <a:extLst>
              <a:ext uri="{FF2B5EF4-FFF2-40B4-BE49-F238E27FC236}">
                <a16:creationId xmlns:a16="http://schemas.microsoft.com/office/drawing/2014/main" id="{7CF4F529-EAD9-4746-81CC-AD2C1DC5755F}"/>
              </a:ext>
            </a:extLst>
          </p:cNvPr>
          <p:cNvSpPr>
            <a:spLocks noGrp="1"/>
          </p:cNvSpPr>
          <p:nvPr>
            <p:ph idx="1"/>
          </p:nvPr>
        </p:nvSpPr>
        <p:spPr>
          <a:xfrm>
            <a:off x="9321801" y="2149813"/>
            <a:ext cx="2312479" cy="3854197"/>
          </a:xfrm>
        </p:spPr>
        <p:txBody>
          <a:bodyPr>
            <a:normAutofit/>
          </a:bodyPr>
          <a:lstStyle/>
          <a:p>
            <a:r>
              <a:rPr lang="en-US" sz="1400" dirty="0">
                <a:solidFill>
                  <a:schemeClr val="tx1">
                    <a:lumMod val="85000"/>
                    <a:lumOff val="15000"/>
                  </a:schemeClr>
                </a:solidFill>
              </a:rPr>
              <a:t>Vehicle drives onto property and parks under the fuel canopy with smoke coming from under the hood. Three minutes later the vehicle catches fire. Employees put out the fire with extinguishers. Fire and Police departments responded.</a:t>
            </a:r>
          </a:p>
        </p:txBody>
      </p:sp>
    </p:spTree>
    <p:extLst>
      <p:ext uri="{BB962C8B-B14F-4D97-AF65-F5344CB8AC3E}">
        <p14:creationId xmlns:p14="http://schemas.microsoft.com/office/powerpoint/2010/main" val="292166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7C9F2BE0-1FF2-439A-B846-85F875F54B8A}">
  <ds:schemaRefs>
    <ds:schemaRef ds:uri="http://schemas.microsoft.com/sharepoint/v3/contenttype/forms"/>
  </ds:schemaRefs>
</ds:datastoreItem>
</file>

<file path=customXml/itemProps2.xml><?xml version="1.0" encoding="utf-8"?>
<ds:datastoreItem xmlns:ds="http://schemas.openxmlformats.org/officeDocument/2006/customXml" ds:itemID="{0BDF1F60-49BD-4B11-B3A4-6A08023856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845C69-3606-4A2B-939D-F598C4C3C9D7}">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0</TotalTime>
  <Words>1143</Words>
  <Application>Microsoft Office PowerPoint</Application>
  <PresentationFormat>Widescreen</PresentationFormat>
  <Paragraphs>101</Paragraphs>
  <Slides>21</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Avenir Next LT Pro</vt:lpstr>
      <vt:lpstr>Avenir Next LT Pro Light</vt:lpstr>
      <vt:lpstr>Calibri</vt:lpstr>
      <vt:lpstr>Garamond</vt:lpstr>
      <vt:lpstr>Wingdings</vt:lpstr>
      <vt:lpstr>SavonVTI</vt:lpstr>
      <vt:lpstr>Fuelmart &amp; Subway safety committee meeting</vt:lpstr>
      <vt:lpstr>Attendance</vt:lpstr>
      <vt:lpstr>July Review</vt:lpstr>
      <vt:lpstr>Incidents 7.22.20 – 8.19.20</vt:lpstr>
      <vt:lpstr>7.26.20 FM 645 Customer Spill</vt:lpstr>
      <vt:lpstr>7.27.20 FM 787 EPA Reportable Spill</vt:lpstr>
      <vt:lpstr>PowerPoint Presentation</vt:lpstr>
      <vt:lpstr>Procedures: What went right here? </vt:lpstr>
      <vt:lpstr>Fire7.28.20 FM 787 Vehicle Fire</vt:lpstr>
      <vt:lpstr>8.1.20 FM 767 Vehicle Incident</vt:lpstr>
      <vt:lpstr>8.6.20 FM 783 Property Damage Great job Daelyn!!!</vt:lpstr>
      <vt:lpstr>8.13.20 FM 645 Customer Drive Off</vt:lpstr>
      <vt:lpstr>Employee Injuries </vt:lpstr>
      <vt:lpstr>Customer Injuries </vt:lpstr>
      <vt:lpstr>PowerPoint Presentation</vt:lpstr>
      <vt:lpstr>Incident Handling</vt:lpstr>
      <vt:lpstr>Incident reporting</vt:lpstr>
      <vt:lpstr>Incident Training Points</vt:lpstr>
      <vt:lpstr>A note from your Safety Department</vt:lpstr>
      <vt:lpstr>Fuelmart &amp; Subway 2020 Incident Totals: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2020-08-19T17:20:00Z</dcterms:created>
  <dcterms:modified xsi:type="dcterms:W3CDTF">2020-08-19T19:03:46Z</dcterms:modified>
</cp:coreProperties>
</file>